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74" d="100"/>
          <a:sy n="74" d="100"/>
        </p:scale>
        <p:origin x="139" y="6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935DCC-64ED-4B38-A68D-A150818C7964}" type="datetimeFigureOut">
              <a:rPr lang="en-US" smtClean="0"/>
              <a:t>8/29/2021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1E319D-8C44-46A2-A979-E0BB260E00F8}" type="slidenum">
              <a:rPr lang="en-US" smtClean="0"/>
              <a:t>‹#›</a:t>
            </a:fld>
            <a:endParaRPr lang="en-US"/>
          </a:p>
        </p:txBody>
      </p:sp>
    </p:spTree>
    <p:extLst>
      <p:ext uri="{BB962C8B-B14F-4D97-AF65-F5344CB8AC3E}">
        <p14:creationId xmlns:p14="http://schemas.microsoft.com/office/powerpoint/2010/main" val="3439524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Total Number of Undergraduate Student Interactions</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Total Number of Graduate Student Interactions</a:t>
            </a:r>
            <a:endParaRPr dirty="0"/>
          </a:p>
          <a:p>
            <a:r>
              <a:rPr b="0" dirty="0"/>
              <a:t>No alt text provided.</a:t>
            </a:r>
            <a:endParaRPr dirty="0"/>
          </a:p>
          <a:p>
            <a:endParaRPr dirty="0"/>
          </a:p>
          <a:p>
            <a:r>
              <a:rPr b="1" dirty="0"/>
              <a:t>% of Male Interactions compared to the Population</a:t>
            </a:r>
            <a:endParaRPr dirty="0"/>
          </a:p>
          <a:p>
            <a:r>
              <a:rPr b="0" dirty="0"/>
              <a:t>No alt text provided.</a:t>
            </a:r>
            <a:endParaRPr dirty="0"/>
          </a:p>
          <a:p>
            <a:endParaRPr dirty="0"/>
          </a:p>
          <a:p>
            <a:r>
              <a:rPr b="1" dirty="0"/>
              <a:t>% of Transfer Student Interactions compared to the Population</a:t>
            </a:r>
            <a:endParaRPr dirty="0"/>
          </a:p>
          <a:p>
            <a:r>
              <a:rPr b="0" dirty="0"/>
              <a:t>No alt text provided.</a:t>
            </a:r>
            <a:endParaRPr dirty="0"/>
          </a:p>
          <a:p>
            <a:endParaRPr dirty="0"/>
          </a:p>
          <a:p>
            <a:r>
              <a:rPr b="1" dirty="0"/>
              <a:t>% of International Student Interactions compared to the Population</a:t>
            </a:r>
            <a:endParaRPr dirty="0"/>
          </a:p>
          <a:p>
            <a:r>
              <a:rPr b="0" dirty="0"/>
              <a:t>No alt text provided.</a:t>
            </a:r>
            <a:endParaRPr dirty="0"/>
          </a:p>
          <a:p>
            <a:endParaRPr dirty="0"/>
          </a:p>
          <a:p>
            <a:r>
              <a:rPr b="1" dirty="0"/>
              <a:t>% of Hispanic Interactions compared to the Population</a:t>
            </a:r>
            <a:endParaRPr dirty="0"/>
          </a:p>
          <a:p>
            <a:r>
              <a:rPr b="0" dirty="0"/>
              <a:t>No alt text provided.</a:t>
            </a:r>
            <a:endParaRPr dirty="0"/>
          </a:p>
          <a:p>
            <a:endParaRPr dirty="0"/>
          </a:p>
          <a:p>
            <a:r>
              <a:rPr b="1" dirty="0"/>
              <a:t>% of Asian Interactions compared to the Population</a:t>
            </a:r>
            <a:endParaRPr dirty="0"/>
          </a:p>
          <a:p>
            <a:r>
              <a:rPr b="0" dirty="0"/>
              <a:t>No alt text provided.</a:t>
            </a:r>
            <a:endParaRPr dirty="0"/>
          </a:p>
          <a:p>
            <a:endParaRPr dirty="0"/>
          </a:p>
          <a:p>
            <a:r>
              <a:rPr b="1" dirty="0"/>
              <a:t>% of Black or African American Interactions compared to the Population</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Total Number of Interactions - Facilities</a:t>
            </a:r>
            <a:endParaRPr dirty="0"/>
          </a:p>
          <a:p>
            <a:r>
              <a:rPr b="0" dirty="0"/>
              <a:t>No alt text provided.</a:t>
            </a:r>
            <a:endParaRPr dirty="0"/>
          </a:p>
          <a:p>
            <a:endParaRPr dirty="0"/>
          </a:p>
          <a:p>
            <a:r>
              <a:rPr b="1" dirty="0"/>
              <a:t>Unique Number of Interactions - Facilities</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Type of Interaction</a:t>
            </a:r>
            <a:endParaRPr dirty="0"/>
          </a:p>
          <a:p>
            <a:r>
              <a:rPr b="0" dirty="0"/>
              <a:t>No alt text provided.</a:t>
            </a:r>
            <a:endParaRPr dirty="0"/>
          </a:p>
          <a:p>
            <a:endParaRPr dirty="0"/>
          </a:p>
          <a:p>
            <a:r>
              <a:rPr b="1" dirty="0"/>
              <a:t>Total Number of Interactions  - Services</a:t>
            </a:r>
            <a:endParaRPr dirty="0"/>
          </a:p>
          <a:p>
            <a:r>
              <a:rPr b="0" dirty="0"/>
              <a:t>No alt text provided.</a:t>
            </a:r>
            <a:endParaRPr dirty="0"/>
          </a:p>
          <a:p>
            <a:endParaRPr dirty="0"/>
          </a:p>
          <a:p>
            <a:r>
              <a:rPr b="1" dirty="0"/>
              <a:t>Unique Number of Interactions - Services</a:t>
            </a:r>
            <a:endParaRPr dirty="0"/>
          </a:p>
          <a:p>
            <a:r>
              <a:rPr b="0" dirty="0"/>
              <a:t>No alt text provided.</a:t>
            </a:r>
            <a:endParaRPr dirty="0"/>
          </a:p>
          <a:p>
            <a:endParaRPr dirty="0"/>
          </a:p>
          <a:p>
            <a:r>
              <a:rPr b="1" dirty="0"/>
              <a:t>Total Number of Interactions  - Student Orgs</a:t>
            </a:r>
            <a:endParaRPr dirty="0"/>
          </a:p>
          <a:p>
            <a:r>
              <a:rPr b="0" dirty="0"/>
              <a:t>No alt text provided.</a:t>
            </a:r>
            <a:endParaRPr dirty="0"/>
          </a:p>
          <a:p>
            <a:endParaRPr dirty="0"/>
          </a:p>
          <a:p>
            <a:r>
              <a:rPr b="1" dirty="0"/>
              <a:t>Graduate &amp; Undergraduate Filter</a:t>
            </a:r>
            <a:endParaRPr dirty="0"/>
          </a:p>
          <a:p>
            <a:r>
              <a:rPr b="0" dirty="0"/>
              <a:t>No alt text provided.</a:t>
            </a:r>
            <a:endParaRPr dirty="0"/>
          </a:p>
          <a:p>
            <a:endParaRPr dirty="0"/>
          </a:p>
          <a:p>
            <a:r>
              <a:rPr b="1" dirty="0"/>
              <a:t>Unique Number of Interactions - Student Orgs</a:t>
            </a:r>
            <a:endParaRPr dirty="0"/>
          </a:p>
          <a:p>
            <a:r>
              <a:rPr b="0" dirty="0"/>
              <a:t>No alt text provided.</a:t>
            </a:r>
            <a:endParaRPr dirty="0"/>
          </a:p>
          <a:p>
            <a:endParaRPr dirty="0"/>
          </a:p>
          <a:p>
            <a:r>
              <a:rPr b="1" dirty="0"/>
              <a:t>Total Number of Interactions - Events &amp; Programs</a:t>
            </a:r>
            <a:endParaRPr dirty="0"/>
          </a:p>
          <a:p>
            <a:r>
              <a:rPr b="0" dirty="0"/>
              <a:t>No alt text provided.</a:t>
            </a:r>
            <a:endParaRPr dirty="0"/>
          </a:p>
          <a:p>
            <a:endParaRPr dirty="0"/>
          </a:p>
          <a:p>
            <a:r>
              <a:rPr b="1" dirty="0"/>
              <a:t>Unique Number of Interactions - Events &amp; Programs</a:t>
            </a:r>
            <a:endParaRPr dirty="0"/>
          </a:p>
          <a:p>
            <a:r>
              <a:rPr b="0" dirty="0"/>
              <a:t>No alt text provided.</a:t>
            </a:r>
            <a:endParaRPr dirty="0"/>
          </a:p>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Percent of Interactions by FSL Affiliation</a:t>
            </a:r>
            <a:endParaRPr dirty="0"/>
          </a:p>
          <a:p>
            <a:r>
              <a:rPr b="0" dirty="0"/>
              <a:t>No alt text provided.</a:t>
            </a:r>
            <a:endParaRPr dirty="0"/>
          </a:p>
          <a:p>
            <a:endParaRPr dirty="0"/>
          </a:p>
          <a:p>
            <a:r>
              <a:rPr b="1" dirty="0"/>
              <a:t>Total Number of Interactions by Group (only Greek students)</a:t>
            </a:r>
            <a:endParaRPr dirty="0"/>
          </a:p>
          <a:p>
            <a:r>
              <a:rPr b="0" dirty="0"/>
              <a:t>No alt text provided.</a:t>
            </a:r>
            <a:endParaRPr dirty="0"/>
          </a:p>
          <a:p>
            <a:endParaRPr dirty="0"/>
          </a:p>
          <a:p>
            <a:r>
              <a:rPr b="1" dirty="0"/>
              <a:t>Number of Unique Greek Students we Interact with</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Percent of Interactions by Sex</a:t>
            </a:r>
            <a:endParaRPr dirty="0"/>
          </a:p>
          <a:p>
            <a:r>
              <a:rPr b="0" dirty="0"/>
              <a:t>No alt text provided.</a:t>
            </a:r>
            <a:endParaRPr dirty="0"/>
          </a:p>
          <a:p>
            <a:endParaRPr dirty="0"/>
          </a:p>
          <a:p>
            <a:r>
              <a:rPr b="1" dirty="0"/>
              <a:t>Unique Number of Student Interactions</a:t>
            </a:r>
            <a:endParaRPr dirty="0"/>
          </a:p>
          <a:p>
            <a:r>
              <a:rPr b="0" dirty="0"/>
              <a:t>No alt text provided.</a:t>
            </a:r>
            <a:endParaRPr dirty="0"/>
          </a:p>
          <a:p>
            <a:endParaRPr dirty="0"/>
          </a:p>
          <a:p>
            <a:r>
              <a:rPr b="1" dirty="0"/>
              <a:t>Percent of Interactions by Ethnicity</a:t>
            </a:r>
            <a:endParaRPr dirty="0"/>
          </a:p>
          <a:p>
            <a:r>
              <a:rPr b="0" dirty="0"/>
              <a:t>No alt text provided.</a:t>
            </a:r>
            <a:endParaRPr dirty="0"/>
          </a:p>
          <a:p>
            <a:endParaRPr dirty="0"/>
          </a:p>
          <a:p>
            <a:r>
              <a:rPr b="1" dirty="0"/>
              <a:t>Percent of Interactions by Location of Event</a:t>
            </a:r>
            <a:endParaRPr dirty="0"/>
          </a:p>
          <a:p>
            <a:r>
              <a:rPr b="0" dirty="0"/>
              <a:t>No alt text provided.</a:t>
            </a:r>
            <a:endParaRPr dirty="0"/>
          </a:p>
          <a:p>
            <a:endParaRPr dirty="0"/>
          </a:p>
          <a:p>
            <a:r>
              <a:rPr b="1" dirty="0"/>
              <a:t>Percent of Interactions by Race</a:t>
            </a:r>
            <a:endParaRPr dirty="0"/>
          </a:p>
          <a:p>
            <a:r>
              <a:rPr b="0" dirty="0"/>
              <a:t>No alt text provided.</a:t>
            </a:r>
            <a:endParaRPr dirty="0"/>
          </a:p>
          <a:p>
            <a:endParaRPr dirty="0"/>
          </a:p>
          <a:p>
            <a:r>
              <a:rPr b="1" dirty="0"/>
              <a:t>Total Number of 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Interactions by Event and Unit</a:t>
            </a:r>
            <a:endParaRPr dirty="0"/>
          </a:p>
          <a:p>
            <a:r>
              <a:rPr b="0" dirty="0"/>
              <a:t>No alt text provided.</a:t>
            </a:r>
            <a:endParaRPr dirty="0"/>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Semester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Percent of Interactions by Sex</a:t>
            </a:r>
            <a:endParaRPr dirty="0"/>
          </a:p>
          <a:p>
            <a:r>
              <a:rPr b="0" dirty="0"/>
              <a:t>No alt text provided.</a:t>
            </a:r>
            <a:endParaRPr dirty="0"/>
          </a:p>
          <a:p>
            <a:endParaRPr dirty="0"/>
          </a:p>
          <a:p>
            <a:r>
              <a:rPr b="1" dirty="0"/>
              <a:t>Number of Interactions by College</a:t>
            </a:r>
            <a:endParaRPr dirty="0"/>
          </a:p>
          <a:p>
            <a:r>
              <a:rPr b="0" dirty="0"/>
              <a:t>No alt text provided.</a:t>
            </a:r>
            <a:endParaRPr dirty="0"/>
          </a:p>
          <a:p>
            <a:endParaRPr dirty="0"/>
          </a:p>
          <a:p>
            <a:r>
              <a:rPr b="1" dirty="0"/>
              <a:t>Number of Interactions by Major</a:t>
            </a:r>
            <a:endParaRPr dirty="0"/>
          </a:p>
          <a:p>
            <a:r>
              <a:rPr b="0" dirty="0"/>
              <a:t>No alt text provided.</a:t>
            </a:r>
            <a:endParaRPr dirty="0"/>
          </a:p>
          <a:p>
            <a:endParaRPr dirty="0"/>
          </a:p>
          <a:p>
            <a:r>
              <a:rPr b="1" dirty="0"/>
              <a:t>Percent of Interactions by FSL Affiliation</a:t>
            </a:r>
            <a:endParaRPr dirty="0"/>
          </a:p>
          <a:p>
            <a:r>
              <a:rPr b="0" dirty="0"/>
              <a:t>No alt text provided.</a:t>
            </a:r>
            <a:endParaRPr dirty="0"/>
          </a:p>
          <a:p>
            <a:endParaRPr dirty="0"/>
          </a:p>
          <a:p>
            <a:r>
              <a:rPr b="1" dirty="0"/>
              <a:t>Percent of Interactions by Class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Unique Number of Student Interactions</a:t>
            </a:r>
            <a:endParaRPr dirty="0"/>
          </a:p>
          <a:p>
            <a:r>
              <a:rPr b="0" dirty="0"/>
              <a:t>No alt text provided.</a:t>
            </a:r>
            <a:endParaRPr dirty="0"/>
          </a:p>
          <a:p>
            <a:endParaRPr dirty="0"/>
          </a:p>
          <a:p>
            <a:r>
              <a:rPr b="1" dirty="0"/>
              <a:t>Number of Interactions by Touchpoint</a:t>
            </a:r>
            <a:endParaRPr dirty="0"/>
          </a:p>
          <a:p>
            <a:r>
              <a:rPr b="0" dirty="0"/>
              <a:t>No alt text provided.</a:t>
            </a:r>
            <a:endParaRPr dirty="0"/>
          </a:p>
          <a:p>
            <a:endParaRPr dirty="0"/>
          </a:p>
          <a:p>
            <a:r>
              <a:rPr b="1" dirty="0"/>
              <a:t>Percent of Interactions by Race</a:t>
            </a:r>
            <a:endParaRPr dirty="0"/>
          </a:p>
          <a:p>
            <a:r>
              <a:rPr b="0" dirty="0"/>
              <a:t>No alt text provided.</a:t>
            </a:r>
            <a:endParaRPr dirty="0"/>
          </a:p>
          <a:p>
            <a:endParaRPr dirty="0"/>
          </a:p>
          <a:p>
            <a:r>
              <a:rPr b="1" dirty="0"/>
              <a:t>Percent of Interactions by Ethnicity</a:t>
            </a:r>
            <a:endParaRPr dirty="0"/>
          </a:p>
          <a:p>
            <a:r>
              <a:rPr b="0" dirty="0"/>
              <a:t>No alt text provided.</a:t>
            </a:r>
            <a:endParaRPr dirty="0"/>
          </a:p>
          <a:p>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Number of Interactions Over Time</a:t>
            </a:r>
            <a:endParaRPr dirty="0"/>
          </a:p>
          <a:p>
            <a:r>
              <a:rPr b="0" dirty="0"/>
              <a:t>No alt text provided.</a:t>
            </a:r>
            <a:endParaRPr dirty="0"/>
          </a:p>
          <a:p>
            <a:endParaRPr dirty="0"/>
          </a:p>
          <a:p>
            <a:r>
              <a:rPr b="1" dirty="0"/>
              <a:t>Number of Interactions by College</a:t>
            </a:r>
            <a:endParaRPr dirty="0"/>
          </a:p>
          <a:p>
            <a:r>
              <a:rPr b="0" dirty="0"/>
              <a:t>No alt text provided.</a:t>
            </a:r>
            <a:endParaRPr dirty="0"/>
          </a:p>
          <a:p>
            <a:endParaRPr dirty="0"/>
          </a:p>
          <a:p>
            <a:r>
              <a:rPr b="1" dirty="0"/>
              <a:t>Percent of Interactions by Class</a:t>
            </a:r>
            <a:endParaRPr dirty="0"/>
          </a:p>
          <a:p>
            <a:r>
              <a:rPr b="0" dirty="0"/>
              <a:t>No alt text provided.</a:t>
            </a:r>
            <a:endParaRPr dirty="0"/>
          </a:p>
          <a:p>
            <a:endParaRPr dirty="0"/>
          </a:p>
          <a:p>
            <a:r>
              <a:rPr b="1" dirty="0"/>
              <a:t>Percent of Interactions by Race</a:t>
            </a:r>
            <a:endParaRPr dirty="0"/>
          </a:p>
          <a:p>
            <a:r>
              <a:rPr b="0" dirty="0"/>
              <a:t>No alt text provided.</a:t>
            </a:r>
            <a:endParaRPr dirty="0"/>
          </a:p>
          <a:p>
            <a:endParaRPr dirty="0"/>
          </a:p>
          <a:p>
            <a:r>
              <a:rPr b="1" dirty="0"/>
              <a:t>Percent of Interactions by Ethnicity</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Unique Number of Student Interactions</a:t>
            </a:r>
            <a:endParaRPr dirty="0"/>
          </a:p>
          <a:p>
            <a:r>
              <a:rPr b="0" dirty="0"/>
              <a:t>No alt text provided.</a:t>
            </a:r>
            <a:endParaRPr dirty="0"/>
          </a:p>
          <a:p>
            <a:endParaRPr dirty="0"/>
          </a:p>
          <a:p>
            <a:r>
              <a:rPr b="1" dirty="0"/>
              <a:t>Number of Interactions by Touchpoint</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Percent of Interactions by Sex</a:t>
            </a:r>
            <a:endParaRPr dirty="0"/>
          </a:p>
          <a:p>
            <a:r>
              <a:rPr b="0" dirty="0"/>
              <a:t>No alt text provided.</a:t>
            </a:r>
            <a:endParaRPr dirty="0"/>
          </a:p>
          <a:p>
            <a:endParaRPr dirty="0"/>
          </a:p>
          <a:p>
            <a:r>
              <a:rPr b="1" dirty="0"/>
              <a:t>Number of Interactions by Major</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Clear Filters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Open Panel 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Info 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Interactions by Event and Unit</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Percent of Interactions by Location of Event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calendarVisual74934D05B71F4C31B0F79D925EE89638</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Filter the data by directly dragging or brushing over a time period of interest:</a:t>
            </a:r>
            <a:endParaRPr dirty="0"/>
          </a:p>
          <a:p>
            <a:r>
              <a:rPr b="0" dirty="0"/>
              <a:t>No alt text provided.</a:t>
            </a:r>
            <a:endParaRPr dirty="0"/>
          </a:p>
          <a:p>
            <a:endParaRPr dirty="0"/>
          </a:p>
          <a:p>
            <a:r>
              <a:rPr b="1" dirty="0"/>
              <a:t>Number of Interactions by Day Name</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Number of Interactions Over the 2020-2021 Academic Year</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 of Male Interactions of the Male Population</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 Students at UofSC by Sex</a:t>
            </a:r>
            <a:endParaRPr dirty="0"/>
          </a:p>
          <a:p>
            <a:r>
              <a:rPr b="0" dirty="0"/>
              <a:t>No alt text provided.</a:t>
            </a:r>
            <a:endParaRPr dirty="0"/>
          </a:p>
          <a:p>
            <a:endParaRPr dirty="0"/>
          </a:p>
          <a:p>
            <a:r>
              <a:rPr b="1" dirty="0"/>
              <a:t>Percent of Interactions by Sex</a:t>
            </a:r>
            <a:endParaRPr dirty="0"/>
          </a:p>
          <a:p>
            <a:r>
              <a:rPr b="0" dirty="0"/>
              <a:t>No alt text provided.</a:t>
            </a:r>
            <a:endParaRPr dirty="0"/>
          </a:p>
          <a:p>
            <a:endParaRPr dirty="0"/>
          </a:p>
          <a:p>
            <a:r>
              <a:rPr b="1" dirty="0"/>
              <a:t>Females</a:t>
            </a:r>
            <a:endParaRPr dirty="0"/>
          </a:p>
          <a:p>
            <a:r>
              <a:rPr b="0" dirty="0"/>
              <a:t>No alt text provided.</a:t>
            </a:r>
            <a:endParaRPr dirty="0"/>
          </a:p>
          <a:p>
            <a:endParaRPr dirty="0"/>
          </a:p>
          <a:p>
            <a:r>
              <a:rPr b="1" dirty="0"/>
              <a:t>% of Female Interactions compared to the Population</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pieChart</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Males</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 of Hispanic or Latino Interactions compared to the Population</a:t>
            </a:r>
            <a:endParaRPr dirty="0"/>
          </a:p>
          <a:p>
            <a:r>
              <a:rPr b="0" dirty="0"/>
              <a:t>No alt text provided.</a:t>
            </a:r>
            <a:endParaRPr dirty="0"/>
          </a:p>
          <a:p>
            <a:endParaRPr dirty="0"/>
          </a:p>
          <a:p>
            <a:r>
              <a:rPr b="1" dirty="0"/>
              <a:t>% of Black or African American Interactions compared to the Population</a:t>
            </a:r>
            <a:endParaRPr dirty="0"/>
          </a:p>
          <a:p>
            <a:r>
              <a:rPr b="0" dirty="0"/>
              <a:t>No alt text provided.</a:t>
            </a:r>
            <a:endParaRPr dirty="0"/>
          </a:p>
          <a:p>
            <a:endParaRPr dirty="0"/>
          </a:p>
          <a:p>
            <a:r>
              <a:rPr b="1" dirty="0"/>
              <a:t>% of API Interactions compared to the Population</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Percent of Interactions by Ethnicity</a:t>
            </a:r>
            <a:endParaRPr dirty="0"/>
          </a:p>
          <a:p>
            <a:r>
              <a:rPr b="0" dirty="0"/>
              <a:t>No alt text provided.</a:t>
            </a:r>
            <a:endParaRPr dirty="0"/>
          </a:p>
          <a:p>
            <a:endParaRPr dirty="0"/>
          </a:p>
          <a:p>
            <a:r>
              <a:rPr b="1" dirty="0"/>
              <a:t>% of Hispanic or Latino Students at UofSC</a:t>
            </a:r>
            <a:endParaRPr dirty="0"/>
          </a:p>
          <a:p>
            <a:r>
              <a:rPr b="0" dirty="0"/>
              <a:t>No alt text provided.</a:t>
            </a:r>
            <a:endParaRPr dirty="0"/>
          </a:p>
          <a:p>
            <a:endParaRPr dirty="0"/>
          </a:p>
          <a:p>
            <a:r>
              <a:rPr b="1" dirty="0"/>
              <a:t>Percent of Interactions by Race</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 of White Students at UofSC</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 of API Students at UofSC</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 of Black or African American Students at UofSC</a:t>
            </a:r>
            <a:endParaRPr dirty="0"/>
          </a:p>
          <a:p>
            <a:r>
              <a:rPr b="0" dirty="0"/>
              <a:t>No alt text provided.</a:t>
            </a:r>
            <a:endParaRPr dirty="0"/>
          </a:p>
          <a:p>
            <a:endParaRPr dirty="0"/>
          </a:p>
          <a:p>
            <a:r>
              <a:rPr b="1" dirty="0"/>
              <a:t>Percent of Transfer Students we Interact with at UofSC</a:t>
            </a:r>
            <a:endParaRPr dirty="0"/>
          </a:p>
          <a:p>
            <a:r>
              <a:rPr b="0" dirty="0"/>
              <a:t>No alt text provided.</a:t>
            </a:r>
            <a:endParaRPr dirty="0"/>
          </a:p>
          <a:p>
            <a:endParaRPr dirty="0"/>
          </a:p>
          <a:p>
            <a:r>
              <a:rPr b="1" dirty="0"/>
              <a:t>% of White Interactions of the Population</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Percent of Transfer Students we Interact with at UofSC</a:t>
            </a:r>
            <a:endParaRPr dirty="0"/>
          </a:p>
          <a:p>
            <a:r>
              <a:rPr b="0" dirty="0"/>
              <a:t>No alt text provided.</a:t>
            </a:r>
            <a:endParaRPr dirty="0"/>
          </a:p>
          <a:p>
            <a:endParaRPr dirty="0"/>
          </a:p>
          <a:p>
            <a:r>
              <a:rPr b="1" dirty="0"/>
              <a:t>Percent of  Student Athletes we Interact with at UofSC</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Percent of International Students we Interact with at UofSC</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Type</a:t>
            </a:r>
            <a:endParaRPr dirty="0"/>
          </a:p>
          <a:p>
            <a:r>
              <a:rPr b="0" dirty="0"/>
              <a:t>No alt text provided.</a:t>
            </a:r>
            <a:endParaRPr dirty="0"/>
          </a:p>
          <a:p>
            <a:endParaRPr dirty="0"/>
          </a:p>
          <a:p>
            <a:r>
              <a:rPr b="1" dirty="0"/>
              <a:t>Type</a:t>
            </a:r>
            <a:endParaRPr dirty="0"/>
          </a:p>
          <a:p>
            <a:r>
              <a:rPr b="0" dirty="0"/>
              <a:t>No alt text provided.</a:t>
            </a:r>
            <a:endParaRPr dirty="0"/>
          </a:p>
          <a:p>
            <a:endParaRPr dirty="0"/>
          </a:p>
          <a:p>
            <a:r>
              <a:rPr b="1" dirty="0"/>
              <a:t>Type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Number of International Student Interactions</a:t>
            </a:r>
            <a:endParaRPr dirty="0"/>
          </a:p>
          <a:p>
            <a:r>
              <a:rPr b="0" dirty="0"/>
              <a:t>No alt text provided.</a:t>
            </a:r>
            <a:endParaRPr dirty="0"/>
          </a:p>
          <a:p>
            <a:endParaRPr dirty="0"/>
          </a:p>
          <a:p>
            <a:r>
              <a:rPr b="1" dirty="0"/>
              <a:t>Out of the Total Number of International Students at UofSC</a:t>
            </a:r>
            <a:endParaRPr dirty="0"/>
          </a:p>
          <a:p>
            <a:r>
              <a:rPr b="0" dirty="0"/>
              <a:t>No alt text provided.</a:t>
            </a:r>
            <a:endParaRPr dirty="0"/>
          </a:p>
          <a:p>
            <a:endParaRPr dirty="0"/>
          </a:p>
          <a:p>
            <a:r>
              <a:rPr b="1" dirty="0"/>
              <a:t>Out of the Total Number of Transfer Students at UofSC</a:t>
            </a:r>
            <a:endParaRPr dirty="0"/>
          </a:p>
          <a:p>
            <a:r>
              <a:rPr b="0" dirty="0"/>
              <a:t>No alt text provided.</a:t>
            </a:r>
            <a:endParaRPr dirty="0"/>
          </a:p>
          <a:p>
            <a:endParaRPr dirty="0"/>
          </a:p>
          <a:p>
            <a:r>
              <a:rPr b="1" dirty="0"/>
              <a:t>Out of the Total Number of Student Athletes at UofSC</a:t>
            </a:r>
            <a:endParaRPr dirty="0"/>
          </a:p>
          <a:p>
            <a:r>
              <a:rPr b="0" dirty="0"/>
              <a:t>No alt text provided.</a:t>
            </a:r>
            <a:endParaRPr dirty="0"/>
          </a:p>
          <a:p>
            <a:endParaRPr dirty="0"/>
          </a:p>
          <a:p>
            <a:r>
              <a:rPr b="1" dirty="0"/>
              <a:t>Number of Student Athlete Interactions</a:t>
            </a:r>
            <a:endParaRPr dirty="0"/>
          </a:p>
          <a:p>
            <a:r>
              <a:rPr b="0" dirty="0"/>
              <a:t>No alt text provided.</a:t>
            </a:r>
            <a:endParaRPr dirty="0"/>
          </a:p>
          <a:p>
            <a:endParaRPr dirty="0"/>
          </a:p>
          <a:p>
            <a:r>
              <a:rPr b="1" dirty="0"/>
              <a:t>Number of Transfer Student Interactions</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Unique Number of Interactions by On-Campus Housing Facility (out of total number of residents by hall at UofSC)</a:t>
            </a:r>
            <a:endParaRPr dirty="0"/>
          </a:p>
          <a:p>
            <a:r>
              <a:rPr b="0" dirty="0"/>
              <a:t>No alt text provided.</a:t>
            </a:r>
            <a:endParaRPr dirty="0"/>
          </a:p>
          <a:p>
            <a:endParaRPr dirty="0"/>
          </a:p>
          <a:p>
            <a:r>
              <a:rPr b="1" dirty="0"/>
              <a:t>Countries students are from</a:t>
            </a:r>
            <a:endParaRPr dirty="0"/>
          </a:p>
          <a:p>
            <a:r>
              <a:rPr b="0" dirty="0"/>
              <a:t>No alt text provided.</a:t>
            </a:r>
            <a:endParaRPr dirty="0"/>
          </a:p>
          <a:p>
            <a:endParaRPr dirty="0"/>
          </a:p>
          <a:p>
            <a:r>
              <a:rPr b="1" dirty="0"/>
              <a:t>Percent of Off-Campus Students we Interact with</a:t>
            </a:r>
            <a:endParaRPr dirty="0"/>
          </a:p>
          <a:p>
            <a:r>
              <a:rPr b="0" dirty="0"/>
              <a:t>No alt text provided.</a:t>
            </a:r>
            <a:endParaRPr dirty="0"/>
          </a:p>
          <a:p>
            <a:endParaRPr dirty="0"/>
          </a:p>
          <a:p>
            <a:r>
              <a:rPr b="1" dirty="0"/>
              <a:t>Interactions by State</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Total Number of Interactions by College</a:t>
            </a:r>
            <a:endParaRPr dirty="0"/>
          </a:p>
          <a:p>
            <a:r>
              <a:rPr b="0" dirty="0"/>
              <a:t>No alt text provided.</a:t>
            </a:r>
            <a:endParaRPr dirty="0"/>
          </a:p>
          <a:p>
            <a:endParaRPr dirty="0"/>
          </a:p>
          <a:p>
            <a:r>
              <a:rPr b="1" dirty="0"/>
              <a:t>Total Number of Interactions by Major</a:t>
            </a:r>
            <a:endParaRPr dirty="0"/>
          </a:p>
          <a:p>
            <a:r>
              <a:rPr b="0" dirty="0"/>
              <a:t>No alt text provided.</a:t>
            </a:r>
            <a:endParaRPr dirty="0"/>
          </a:p>
          <a:p>
            <a:endParaRPr dirty="0"/>
          </a:p>
          <a:p>
            <a:r>
              <a:rPr b="1" dirty="0"/>
              <a:t>Unique Number of Interactions by Major (Garnet=Population, Black=Interactions)</a:t>
            </a:r>
            <a:endParaRPr dirty="0"/>
          </a:p>
          <a:p>
            <a:r>
              <a:rPr b="0" dirty="0"/>
              <a:t>No alt text provided.</a:t>
            </a:r>
            <a:endParaRPr dirty="0"/>
          </a:p>
          <a:p>
            <a:endParaRPr dirty="0"/>
          </a:p>
          <a:p>
            <a:r>
              <a:rPr b="1" dirty="0"/>
              <a:t>Unique Number of Interactions by College (Garnet=Population, Black=Interactions)</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ChicletSlicer1448559807354</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Total Number of Interactions</a:t>
            </a:r>
            <a:endParaRPr dirty="0"/>
          </a:p>
          <a:p>
            <a:r>
              <a:rPr b="0" dirty="0"/>
              <a:t>No alt text provided.</a:t>
            </a:r>
            <a:endParaRPr dirty="0"/>
          </a:p>
          <a:p>
            <a:endParaRPr dirty="0"/>
          </a:p>
          <a:p>
            <a:r>
              <a:rPr b="1" dirty="0"/>
              <a:t>Total Number of Student Interactions</a:t>
            </a:r>
            <a:endParaRPr dirty="0"/>
          </a:p>
          <a:p>
            <a:r>
              <a:rPr b="0" dirty="0"/>
              <a:t>No alt text provided.</a:t>
            </a:r>
            <a:endParaRPr dirty="0"/>
          </a:p>
          <a:p>
            <a:endParaRPr dirty="0"/>
          </a:p>
          <a:p>
            <a:r>
              <a:rPr b="1" dirty="0"/>
              <a:t>GPA Distribution by Unit</a:t>
            </a:r>
            <a:endParaRPr dirty="0"/>
          </a:p>
          <a:p>
            <a:r>
              <a:rPr b="0" dirty="0"/>
              <a:t>No alt text provided.</a:t>
            </a:r>
            <a:endParaRPr dirty="0"/>
          </a:p>
          <a:p>
            <a:endParaRPr dirty="0"/>
          </a:p>
          <a:p>
            <a:r>
              <a:rPr b="1" dirty="0"/>
              <a:t>Unique Number of Undergraduate Student Interactions</a:t>
            </a:r>
            <a:endParaRPr dirty="0"/>
          </a:p>
          <a:p>
            <a:r>
              <a:rPr b="0" dirty="0"/>
              <a:t>No alt text provided.</a:t>
            </a:r>
            <a:endParaRPr dirty="0"/>
          </a:p>
          <a:p>
            <a:endParaRPr dirty="0"/>
          </a:p>
          <a:p>
            <a:r>
              <a:rPr b="1" dirty="0"/>
              <a:t>Unique Number of Interactions</a:t>
            </a:r>
            <a:endParaRPr dirty="0"/>
          </a:p>
          <a:p>
            <a:r>
              <a:rPr b="0" dirty="0"/>
              <a:t>No alt text provided.</a:t>
            </a:r>
            <a:endParaRPr dirty="0"/>
          </a:p>
          <a:p>
            <a:endParaRPr dirty="0"/>
          </a:p>
          <a:p>
            <a:r>
              <a:rPr b="1" dirty="0"/>
              <a:t>Unique Number of Graduate Student Interactions</a:t>
            </a:r>
            <a:endParaRPr dirty="0"/>
          </a:p>
          <a:p>
            <a:r>
              <a:rPr b="0" dirty="0"/>
              <a:t>No alt text provided.</a:t>
            </a:r>
            <a:endParaRPr dirty="0"/>
          </a:p>
          <a:p>
            <a:endParaRPr dirty="0"/>
          </a:p>
          <a:p>
            <a:r>
              <a:rPr b="1" dirty="0"/>
              <a:t>Number of Interactions by Team</a:t>
            </a:r>
            <a:endParaRPr dirty="0"/>
          </a:p>
          <a:p>
            <a:r>
              <a:rPr b="0" dirty="0"/>
              <a:t>No alt text provided.</a:t>
            </a:r>
            <a:endParaRPr dirty="0"/>
          </a:p>
          <a:p>
            <a:endParaRPr dirty="0"/>
          </a:p>
          <a:p>
            <a:r>
              <a:rPr b="1" dirty="0"/>
              <a:t>GPA at the Time of Interacting &amp; After Fall 2020 &amp; After Spring 2021</a:t>
            </a:r>
            <a:endParaRPr dirty="0"/>
          </a:p>
          <a:p>
            <a:r>
              <a:rPr b="0" dirty="0"/>
              <a:t>No alt text provided.</a:t>
            </a:r>
            <a:endParaRPr dirty="0"/>
          </a:p>
          <a:p>
            <a:endParaRPr dirty="0"/>
          </a:p>
          <a:p>
            <a:r>
              <a:rPr b="1" dirty="0"/>
              <a:t>End of year GPA and Number of Touchpoints</a:t>
            </a:r>
            <a:endParaRPr dirty="0"/>
          </a:p>
          <a:p>
            <a:r>
              <a:rPr b="0" dirty="0"/>
              <a:t>No alt text provided.</a:t>
            </a:r>
            <a:endParaRPr dirty="0"/>
          </a:p>
          <a:p>
            <a:endParaRPr dirty="0"/>
          </a:p>
          <a:p>
            <a:r>
              <a:rPr b="1" dirty="0"/>
              <a:t>Percent of Interactions by Class</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8/29/2021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8/29/2021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8/29/2021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8/29/2021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8/29/2021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8/29/2021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8/29/2021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49eedd45e008e58e445c?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e98538e086f257049e9c?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09e37a7f814446ad8b86?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13debc1bfc0a6fef88b7?pbi_source=PowerPoint"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61068fbf70311e3802d4?pbi_source=PowerPoint"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46a7514167c93c51501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491a5480701e8e85b644?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cf8b4c9d954b1e8b9273?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91dcb31140d54e505c52?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5ae93b1ba65907229701?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fadf79db3457c2c68588?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1d394e702537448affd7?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2ffb9ebf-6294-4c39-ae5c-62c6aa12bbc9/ReportSectioned1c0851bd7759b50f8c?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Total Number of Interactions, card, Total Number of Undergraduate Student Interactions, Unique Number of Interactions, card, textbox, Unique Number of Undergraduate Student Interactions, Unique Number of Graduate Student Interactions, Total Number of Graduate Student Interactions, % of Male Interactions compared to the Population, % of Transfer Student Interactions compared to the Population, % of International Student Interactions compared to the Population, % of Hispanic Interactions compared to the Population, % of Asian Interactions compared to the Population, % of Black or African American Interactions compared to the Population, basicShape, basicShape, actionButton, basicShape, basicShape, basicShape, Total Number of Interactions - Facilities, Unique Number of Interactions - Facilities, actionButton, actionButton, image, textbox, textbox, textbox, textbox, textbox, textbox, image, image, image, image, basicShape, basicShape, Type of Interaction, Total Number of Interactions  - Services, Unique Number of Interactions - Services, Total Number of Interactions  - Student Orgs, Graduate &amp; Undergraduate Filter, Unique Number of Interactions - Student Orgs, Total Number of Interactions - Events &amp; Programs, Unique Number of Interactions - Events &amp; Program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Overview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actionButton, actionButton, actionButton, actionButton, image, image, image, textbox, textbox, textbox, actionButton, textbox, actionButton, actionButton, ChicletSlicer1448559807354, Total Number of Interactions, Total Number of Student Interactions, Unique Number of Undergraduate Student Interactions, Unique Number of Interactions, Unique Number of Graduate Student Interactions, Number of Interactions by Team, Percent of Interactions by FSL Affiliation, Total Number of Interactions by Group (only Greek students), Number of Unique Greek Students we Interact with, ChicletSlicer1448559807354, ChicletSlicer1448559807354, ChicletSlicer1448559807354, ChicletSlicer1448559807354, ChicletSlicer1448559807354.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Greek Affiliation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actionButton, actionButton, actionButton, actionButton, textbox, actionButton, actionButton, ChicletSlicer1448559807354, ChicletSlicer1448559807354, ChicletSlicer1448559807354, ChicletSlicer1448559807354, Percent of Interactions by Sex, Unique Number of Student Interactions, Percent of Interactions by Ethnicity, Percent of Interactions by Location of Event, Percent of Interactions by Race, Total Number of Graduate Student Interactions, Number of Interactions by Team, Interactions by Event and Uni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Graduate Students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emester, card, Percent of Interactions by Sex, Number of Interactions by College, Number of Interactions by Major, Percent of Interactions by FSL Affiliation, Percent of Interactions by Class, Total Number of Interactions, Unique Number of Student Interactions, Number of Interactions by Touchpoint, Percent of Interactions by Race, Percent of Interactions by Ethnicity.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Student Org Members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Number of Interactions Over Time, Number of Interactions by College, Percent of Interactions by Class, Percent of Interactions by Race, Percent of Interactions by Ethnicity, card, Unique Number of Student Interactions, Number of Interactions by Touchpoint, Total Number of Interactions, Percent of Interactions by Sex, Number of Interactions by Majo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Facilities Usage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Clear Filters Button, actionButton, textbox, ChicletSlicer1448559807354, ChicletSlicer1448559807354, ChicletSlicer1448559807354, ChicletSlicer1448559807354, actionButton, Open Panel Button, actionButton, Info Button, textbox, image, textbox, image, textbox, Unique Number of Interactions, Total Number of Interactions, Total Number of Student Interactions, Unique Number of Graduate Student Interactions, Unique Number of Undergraduate Student Interactions, Interactions by Event and Unit, Number of Interactions by Team, Percent of Interactions by Location of Event, image, textbox, ChicletSlicer1448559807354,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General Statistics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ctionButton, actionButton, actionButton, actionButton, actionButton, calendarVisual74934D05B71F4C31B0F79D925EE89638, hundredPercentStackedBarChart, actionButton, image, image, image, image, image, textbox, textbox, textbox, textbox, textbox, actionButton, textbox, actionButton, actionButton, ChicletSlicer1448559807354, ChicletSlicer1448559807354, ChicletSlicer1448559807354, ChicletSlicer1448559807354, ChicletSlicer1448559807354, actionButton, textbox, Unique Number of Interactions, Total Number of Interactions, Total Number of Student Interactions, Unique Number of Graduate Student Interactions, Unique Number of Undergraduate Student Interactions, Filter the data by directly dragging or brushing over a time period of interest:, Number of Interactions by Day Name, Number of Interactions by Team, Number of Interactions Over the 2020-2021 Academic Yea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Time Trends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actionButton, image, image, image, image, image, textbox, textbox, textbox, textbox, textbox, actionButton, actionButton, textbox, actionButton, actionButton, ChicletSlicer1448559807354, ChicletSlicer1448559807354, ChicletSlicer1448559807354, ChicletSlicer1448559807354, ChicletSlicer1448559807354, actionButton, actionButton, actionButton, Unique Number of Interactions, % of Male Interactions of the Male Population, Total Number of Interactions, Total Number of Student Interactions, Unique Number of Graduate Student Interactions, Unique Number of Undergraduate Student Interactions, Number of Interactions by Team, % Students at UofSC by Sex, Percent of Interactions by Sex, Females, % of Female Interactions compared to the Population, Percent of Transfer Students we Interact with at UofSC, pieChart, pieChart, Percent of Transfer Students we Interact with at UofSC, Male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Sex</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Unique Number of Interactions, % of Hispanic or Latino Interactions compared to the Population, % of Black or African American Interactions compared to the Population, % of API Interactions compared to the Population, Total Number of Interactions, Total Number of Student Interactions, Unique Number of Graduate Student Interactions, Unique Number of Undergraduate Student Interactions, Number of Interactions by Team, Percent of Interactions by Ethnicity, % of Hispanic or Latino Students at UofSC, Percent of Interactions by Race, Percent of Transfer Students we Interact with at UofSC, actionButton, actionButton, actionButton, actionButton, image, textbox, image, textbox, image, image, textbox, textbox, image, image, textbox, textbox, actionButton, actionButton, textbox, actionButton, actionButton, ChicletSlicer1448559807354, ChicletSlicer1448559807354, ChicletSlicer1448559807354, ChicletSlicer1448559807354, ChicletSlicer1448559807354, % of White Students at UofSC, Percent of Transfer Students we Interact with at UofSC, % of API Students at UofSC, Percent of Transfer Students we Interact with at UofSC, % of Black or African American Students at UofSC, Percent of Transfer Students we Interact with at UofSC, % of White Interactions of the Populati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Race &amp; Ethnicity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ercent of Transfer Students we Interact with at UofSC, Percent of  Student Athletes we Interact with at UofSC, textbox, Percent of International Students we Interact with at UofSC, actionButton, actionButton, Type, Type, Type, actionButton, actionButton, image, textbox, image, textbox, image, textbox, actionButton, actionButton, textbox, actionButton, actionButton, ChicletSlicer1448559807354, ChicletSlicer1448559807354, ChicletSlicer1448559807354, ChicletSlicer1448559807354, ChicletSlicer1448559807354, Unique Number of Interactions, Total Number of Interactions, Total Number of Student Interactions, Unique Number of Graduate Student Interactions, Unique Number of Undergraduate Student Interactions, Number of Interactions by Team, Number of International Student Interactions, Out of the Total Number of International Students at UofSC, Out of the Total Number of Transfer Students at UofSC, Out of the Total Number of Student Athletes at UofSC, Number of Student Athlete Interactions, Number of Transfer Student Interaction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More Demographics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ctionButton, actionButton, actionButton, actionButton, image, image, image, image, textbox, textbox, textbox, textbox, actionButton, textbox, actionButton, actionButton, ChicletSlicer1448559807354, ChicletSlicer1448559807354, ChicletSlicer1448559807354, ChicletSlicer1448559807354, ChicletSlicer1448559807354, ChicletSlicer1448559807354, textbox, Unique Number of Interactions, Total Number of Interactions, Total Number of Student Interactions, Unique Number of Graduate Student Interactions, Unique Number of Undergraduate Student Interactions, Number of Interactions by Team, Unique Number of Interactions by On-Campus Housing Facility (out of total number of residents by hall at UofSC), Countries students are from, Percent of Off-Campus Students we Interact with, Interactions by Stat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Residence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actionButton, image, image, textbox, textbox, actionButton, textbox, actionButton, actionButton, ChicletSlicer1448559807354, ChicletSlicer1448559807354, ChicletSlicer1448559807354, ChicletSlicer1448559807354, ChicletSlicer1448559807354, actionButton, actionButton, actionButton, Unique Number of Interactions, Total Number of Interactions, Total Number of Student Interactions, Unique Number of Graduate Student Interactions, Unique Number of Undergraduate Student Interactions, Number of Interactions by Team, Total Number of Interactions by College, Total Number of Interactions by Major, Unique Number of Interactions by Major (Garnet=Population, Black=Interactions), Unique Number of Interactions by College (Garnet=Population, Black=Interaction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College Statistics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actionButton, image, image, image, image, textbox, textbox, textbox, textbox, actionButton, textbox, actionButton, actionButton, ChicletSlicer1448559807354, ChicletSlicer1448559807354, ChicletSlicer1448559807354, ChicletSlicer1448559807354, textbox, actionButton, actionButton, actionButton, Total Number of Interactions, Total Number of Student Interactions, GPA Distribution by Unit, Unique Number of Undergraduate Student Interactions, Unique Number of Interactions, Unique Number of Graduate Student Interactions, Number of Interactions by Team, GPA at the Time of Interacting &amp; After Fall 2020 &amp; After Spring 2021, End of year GPA and Number of Touchpoints, Percent of Interactions by Clas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GPA Statistics</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3296</Words>
  <Application>Microsoft Office PowerPoint</Application>
  <PresentationFormat>Widescreen</PresentationFormat>
  <Paragraphs>1230</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Custom Design</vt:lpstr>
      <vt:lpstr>Overview</vt:lpstr>
      <vt:lpstr>General Statistics</vt:lpstr>
      <vt:lpstr>Time Trends</vt:lpstr>
      <vt:lpstr>Sex</vt:lpstr>
      <vt:lpstr>Race &amp; Ethnicity</vt:lpstr>
      <vt:lpstr>More Demographics</vt:lpstr>
      <vt:lpstr>Residence</vt:lpstr>
      <vt:lpstr>College Statistics</vt:lpstr>
      <vt:lpstr>GPA Statistics</vt:lpstr>
      <vt:lpstr>Greek Affiliation</vt:lpstr>
      <vt:lpstr>Graduate Students</vt:lpstr>
      <vt:lpstr>Student Org Members</vt:lpstr>
      <vt:lpstr>Facilities Usage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Foteini Tzachrista</cp:lastModifiedBy>
  <cp:revision>5</cp:revision>
  <dcterms:created xsi:type="dcterms:W3CDTF">2016-09-04T11:54:55Z</dcterms:created>
  <dcterms:modified xsi:type="dcterms:W3CDTF">2021-08-29T17:25:06Z</dcterms:modified>
</cp:coreProperties>
</file>

<file path=docProps/thumbnail.jpeg>
</file>